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10"/>
  </p:notesMasterIdLst>
  <p:sldIdLst>
    <p:sldId id="257" r:id="rId2"/>
    <p:sldId id="265" r:id="rId3"/>
    <p:sldId id="266" r:id="rId4"/>
    <p:sldId id="267" r:id="rId5"/>
    <p:sldId id="268" r:id="rId6"/>
    <p:sldId id="269" r:id="rId7"/>
    <p:sldId id="270"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590" autoAdjust="0"/>
  </p:normalViewPr>
  <p:slideViewPr>
    <p:cSldViewPr snapToGrid="0" snapToObjects="1">
      <p:cViewPr>
        <p:scale>
          <a:sx n="72" d="100"/>
          <a:sy n="72" d="100"/>
        </p:scale>
        <p:origin x="-2754"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184A2-ABBD-7844-9C52-9C9B4E887DA2}" type="datetimeFigureOut">
              <a:rPr lang="en-US" smtClean="0"/>
              <a:pPr/>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2939A-875D-0E4D-935D-3A7726FDA57D}" type="slidenum">
              <a:rPr lang="en-US" smtClean="0"/>
              <a:pPr/>
              <a:t>‹#›</a:t>
            </a:fld>
            <a:endParaRPr lang="en-US"/>
          </a:p>
        </p:txBody>
      </p:sp>
    </p:spTree>
    <p:extLst>
      <p:ext uri="{BB962C8B-B14F-4D97-AF65-F5344CB8AC3E}">
        <p14:creationId xmlns:p14="http://schemas.microsoft.com/office/powerpoint/2010/main" xmlns="" val="18226434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2939A-875D-0E4D-935D-3A7726FDA57D}" type="slidenum">
              <a:rPr lang="en-US" smtClean="0"/>
              <a:pPr/>
              <a:t>1</a:t>
            </a:fld>
            <a:endParaRPr lang="en-US"/>
          </a:p>
        </p:txBody>
      </p:sp>
    </p:spTree>
    <p:extLst>
      <p:ext uri="{BB962C8B-B14F-4D97-AF65-F5344CB8AC3E}">
        <p14:creationId xmlns:p14="http://schemas.microsoft.com/office/powerpoint/2010/main" xmlns="" val="292233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D140825E-4A15-4D39-8176-1F07E904CB30}"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266-4E09-5743-819E-EC7148AC16A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266-4E09-5743-819E-EC7148AC16AD}"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266-4E09-5743-819E-EC7148AC16A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D140825E-4A15-4D39-8176-1F07E904CB30}"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pic>
        <p:nvPicPr>
          <p:cNvPr id="15" name="Content Placeholder 3"/>
          <p:cNvPicPr>
            <a:picLocks/>
          </p:cNvPicPr>
          <p:nvPr userDrawn="1"/>
        </p:nvPicPr>
        <p:blipFill rotWithShape="1">
          <a:blip r:embed="rId2" cstate="print">
            <a:extLst>
              <a:ext uri="{28A0092B-C50C-407E-A947-70E740481C1C}">
                <a14:useLocalDpi xmlns:a14="http://schemas.microsoft.com/office/drawing/2010/main" xmlns=""/>
              </a:ext>
            </a:extLst>
          </a:blip>
          <a:srcRect t="-15251" b="-15251"/>
          <a:stretch/>
        </p:blipFill>
        <p:spPr bwMode="auto">
          <a:xfrm>
            <a:off x="228600" y="4358838"/>
            <a:ext cx="2945837" cy="1645150"/>
          </a:xfrm>
          <a:prstGeom prst="rect">
            <a:avLst/>
          </a:prstGeom>
          <a:ln>
            <a:noFill/>
          </a:ln>
          <a:effectLst>
            <a:softEdge rad="112500"/>
          </a:effectLst>
          <a:extLst>
            <a:ext uri="{53640926-AAD7-44d8-BBD7-CCE9431645EC}">
              <a14:shadowObscured xmlns:a14="http://schemas.microsoft.com/office/drawing/2010/main" xmln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F5266-4E09-5743-819E-EC7148AC16AD}"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F5266-4E09-5743-819E-EC7148AC16A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F5266-4E09-5743-819E-EC7148AC16A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F5266-4E09-5743-819E-EC7148AC16AD}"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F5266-4E09-5743-819E-EC7148AC16AD}"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0FE9C968-8F37-D346-A2DE-934D8331AD5E}"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F5266-4E09-5743-819E-EC7148AC16AD}"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file://localhost/Users/kendallflint/Documents/Water%20Images/water-drop-icon11.gif"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file://localhost/Users/kendallflint/Documents/California%20Water%20Association/Tool%20Kit/Final%20Tool%20Kit%20Documents/face%20cube_4Nov2011.t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Content Placeholder 3"/>
          <p:cNvPicPr>
            <a:picLocks noChangeAspect="1"/>
          </p:cNvPicPr>
          <p:nvPr userDrawn="1"/>
        </p:nvPicPr>
        <p:blipFill rotWithShape="1">
          <a:blip r:embed="rId13" cstate="print">
            <a:extLst>
              <a:ext uri="{28A0092B-C50C-407E-A947-70E740481C1C}">
                <a14:useLocalDpi xmlns:a14="http://schemas.microsoft.com/office/drawing/2010/main" xmlns=""/>
              </a:ext>
            </a:extLst>
          </a:blip>
          <a:srcRect l="4067" r="4067"/>
          <a:stretch/>
        </p:blipFill>
        <p:spPr bwMode="auto">
          <a:xfrm>
            <a:off x="140115" y="336711"/>
            <a:ext cx="2382777" cy="1109864"/>
          </a:xfrm>
          <a:prstGeom prst="rect">
            <a:avLst/>
          </a:prstGeom>
          <a:ln>
            <a:noFill/>
          </a:ln>
          <a:effectLst>
            <a:softEdge rad="112500"/>
          </a:effectLst>
          <a:extLst>
            <a:ext uri="{53640926-AAD7-44d8-BBD7-CCE9431645EC}">
              <a14:shadowObscured xmlns:a14="http://schemas.microsoft.com/office/drawing/2010/main" xmlns=""/>
            </a:ext>
          </a:extLst>
        </p:spPr>
      </p:pic>
      <p:sp>
        <p:nvSpPr>
          <p:cNvPr id="14" name="Rounded Rectangle 13"/>
          <p:cNvSpPr/>
          <p:nvPr/>
        </p:nvSpPr>
        <p:spPr>
          <a:xfrm>
            <a:off x="1834532" y="228600"/>
            <a:ext cx="7082957" cy="1450829"/>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834532" y="338328"/>
            <a:ext cx="6852268"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7CF5266-4E09-5743-819E-EC7148AC16AD}" type="slidenum">
              <a:rPr lang="en-US" smtClean="0"/>
              <a:pPr/>
              <a:t>‹#›</a:t>
            </a:fld>
            <a:endParaRPr lang="en-US"/>
          </a:p>
        </p:txBody>
      </p:sp>
      <p:sp>
        <p:nvSpPr>
          <p:cNvPr id="3" name="Text Placeholder 2"/>
          <p:cNvSpPr>
            <a:spLocks noGrp="1"/>
          </p:cNvSpPr>
          <p:nvPr>
            <p:ph type="body" idx="1"/>
          </p:nvPr>
        </p:nvSpPr>
        <p:spPr>
          <a:xfrm>
            <a:off x="872067" y="1824466"/>
            <a:ext cx="7408333" cy="43016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2" descr="Vertical graphic"/>
          <p:cNvPicPr>
            <a:picLocks noChangeAspect="1" noChangeArrowheads="1"/>
          </p:cNvPicPr>
          <p:nvPr userDrawn="1"/>
        </p:nvPicPr>
        <p:blipFill>
          <a:blip r:embed="rId14"/>
          <a:srcRect l="11331" t="4723" r="11700" b="87291"/>
          <a:stretch>
            <a:fillRect/>
          </a:stretch>
        </p:blipFill>
        <p:spPr bwMode="auto">
          <a:xfrm>
            <a:off x="7256964" y="6165850"/>
            <a:ext cx="1660525" cy="547688"/>
          </a:xfrm>
          <a:prstGeom prst="rect">
            <a:avLst/>
          </a:prstGeom>
          <a:noFill/>
          <a:ln w="9525">
            <a:noFill/>
            <a:miter lim="800000"/>
            <a:headEnd/>
            <a:tailEnd/>
          </a:ln>
        </p:spPr>
      </p:pic>
      <p:pic>
        <p:nvPicPr>
          <p:cNvPr id="22" name="face cube_4Nov2011.tif" descr="/Users/kendallflint/Documents/California Water Association/Tool Kit/Final Tool Kit Documents/face cube_4Nov2011.tif"/>
          <p:cNvPicPr>
            <a:picLocks noChangeAspect="1"/>
          </p:cNvPicPr>
          <p:nvPr userDrawn="1"/>
        </p:nvPicPr>
        <p:blipFill rotWithShape="1">
          <a:blip r:embed="rId15" r:link="rId16">
            <a:extLst>
              <a:ext uri="{28A0092B-C50C-407E-A947-70E740481C1C}">
                <a14:useLocalDpi xmlns:a14="http://schemas.microsoft.com/office/drawing/2010/main" xmlns="" val="0"/>
              </a:ext>
            </a:extLst>
          </a:blip>
          <a:srcRect t="9989" b="18787"/>
          <a:stretch/>
        </p:blipFill>
        <p:spPr>
          <a:xfrm>
            <a:off x="7820484" y="6165850"/>
            <a:ext cx="543631" cy="547688"/>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Tx/>
        <a:buBlip>
          <a:blip r:embed="rId17" r:link="rId18"/>
        </a:buBlip>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Tx/>
        <a:buBlip>
          <a:blip r:embed="rId17" r:link="rId18"/>
        </a:buBlip>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6000" b="1" dirty="0" smtClean="0"/>
              <a:t>Rate-Making</a:t>
            </a:r>
            <a:endParaRPr lang="en-US" sz="6000" b="1" dirty="0"/>
          </a:p>
        </p:txBody>
      </p:sp>
      <p:sp>
        <p:nvSpPr>
          <p:cNvPr id="2" name="Subtitle 1"/>
          <p:cNvSpPr>
            <a:spLocks noGrp="1"/>
          </p:cNvSpPr>
          <p:nvPr>
            <p:ph type="subTitle" idx="1"/>
          </p:nvPr>
        </p:nvSpPr>
        <p:spPr/>
        <p:txBody>
          <a:bodyPr>
            <a:normAutofit/>
          </a:bodyPr>
          <a:lstStyle/>
          <a:p>
            <a:r>
              <a:rPr lang="en-US" sz="4000" dirty="0" smtClean="0"/>
              <a:t>California Water Association</a:t>
            </a:r>
            <a:endParaRPr lang="en-US" sz="4000" dirty="0"/>
          </a:p>
        </p:txBody>
      </p:sp>
      <p:pic>
        <p:nvPicPr>
          <p:cNvPr id="4" name="Content Placeholder 3"/>
          <p:cNvPicPr>
            <a:picLocks noGrp="1"/>
          </p:cNvPicPr>
          <p:nvPr>
            <p:ph idx="4294967295"/>
          </p:nvPr>
        </p:nvPicPr>
        <p:blipFill rotWithShape="1">
          <a:blip r:embed="rId3" cstate="print">
            <a:extLst>
              <a:ext uri="{28A0092B-C50C-407E-A947-70E740481C1C}">
                <a14:useLocalDpi xmlns:a14="http://schemas.microsoft.com/office/drawing/2010/main" xmlns=""/>
              </a:ext>
            </a:extLst>
          </a:blip>
          <a:srcRect t="-15251" b="-15251"/>
          <a:stretch/>
        </p:blipFill>
        <p:spPr bwMode="auto">
          <a:xfrm>
            <a:off x="251481" y="5382025"/>
            <a:ext cx="2945837" cy="1645150"/>
          </a:xfrm>
          <a:prstGeom prst="rect">
            <a:avLst/>
          </a:prstGeom>
          <a:ln>
            <a:noFill/>
          </a:ln>
          <a:effectLst>
            <a:softEdge rad="11250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18769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spcBef>
                <a:spcPts val="0"/>
              </a:spcBef>
              <a:spcAft>
                <a:spcPts val="1200"/>
              </a:spcAft>
            </a:pPr>
            <a:r>
              <a:rPr lang="en-US" dirty="0"/>
              <a:t>The rates and terms of service </a:t>
            </a:r>
            <a:r>
              <a:rPr lang="en-US" dirty="0" smtClean="0"/>
              <a:t>provided by </a:t>
            </a:r>
            <a:r>
              <a:rPr lang="en-US" dirty="0"/>
              <a:t>private </a:t>
            </a:r>
            <a:r>
              <a:rPr lang="en-US" dirty="0" smtClean="0"/>
              <a:t>utility companies </a:t>
            </a:r>
            <a:r>
              <a:rPr lang="en-US" dirty="0"/>
              <a:t>in California are regulated by the California Public Utilities Commission (CPUC)</a:t>
            </a:r>
            <a:r>
              <a:rPr lang="en-US" dirty="0" smtClean="0"/>
              <a:t>.</a:t>
            </a:r>
          </a:p>
          <a:p>
            <a:pPr lvl="0"/>
            <a:r>
              <a:rPr lang="en-US" dirty="0" smtClean="0"/>
              <a:t>The </a:t>
            </a:r>
            <a:r>
              <a:rPr lang="en-US" dirty="0"/>
              <a:t>CPUC sets rates that cover the costs of providing service (i.e., labor, electricity, insurance, supplies) and allow a reasonable return (usually about 10%) on shareholder capital invested in water infrastructure</a:t>
            </a:r>
            <a:r>
              <a:rPr lang="en-US" dirty="0" smtClean="0"/>
              <a:t>.</a:t>
            </a:r>
            <a:endParaRPr lang="en-US" dirty="0"/>
          </a:p>
          <a:p>
            <a:pPr>
              <a:spcBef>
                <a:spcPts val="0"/>
              </a:spcBef>
              <a:spcAft>
                <a:spcPts val="1200"/>
              </a:spcAft>
            </a:pPr>
            <a:endParaRPr lang="en-US" dirty="0" smtClean="0"/>
          </a:p>
          <a:p>
            <a:pPr>
              <a:spcBef>
                <a:spcPts val="0"/>
              </a:spcBef>
              <a:spcAft>
                <a:spcPts val="1200"/>
              </a:spcAft>
            </a:pPr>
            <a:endParaRPr lang="en-US" sz="800" dirty="0" smtClean="0"/>
          </a:p>
          <a:p>
            <a:pPr>
              <a:spcBef>
                <a:spcPts val="0"/>
              </a:spcBef>
              <a:spcAft>
                <a:spcPts val="1200"/>
              </a:spcAft>
            </a:pPr>
            <a:endParaRPr lang="en-US" dirty="0" smtClean="0"/>
          </a:p>
          <a:p>
            <a:endParaRPr lang="en-US" dirty="0" smtClean="0"/>
          </a:p>
          <a:p>
            <a:pPr lvl="0">
              <a:lnSpc>
                <a:spcPct val="120000"/>
              </a:lnSpc>
              <a:spcBef>
                <a:spcPts val="0"/>
              </a:spcBef>
            </a:pPr>
            <a:endParaRPr lang="en-US" dirty="0" smtClean="0"/>
          </a:p>
          <a:p>
            <a:pPr lvl="0"/>
            <a:endParaRPr lang="en-US" dirty="0"/>
          </a:p>
          <a:p>
            <a:pPr lvl="0">
              <a:lnSpc>
                <a:spcPct val="50000"/>
              </a:lnSpc>
              <a:spcBef>
                <a:spcPts val="0"/>
              </a:spcBef>
            </a:pPr>
            <a:endParaRPr lang="en-US" dirty="0"/>
          </a:p>
          <a:p>
            <a:pPr lvl="0">
              <a:spcBef>
                <a:spcPts val="0"/>
              </a:spcBef>
            </a:pPr>
            <a:endParaRPr lang="en-US" dirty="0"/>
          </a:p>
          <a:p>
            <a:endParaRPr lang="en-US" dirty="0"/>
          </a:p>
        </p:txBody>
      </p:sp>
      <p:sp>
        <p:nvSpPr>
          <p:cNvPr id="3" name="Title 2"/>
          <p:cNvSpPr>
            <a:spLocks noGrp="1"/>
          </p:cNvSpPr>
          <p:nvPr>
            <p:ph type="title"/>
          </p:nvPr>
        </p:nvSpPr>
        <p:spPr/>
        <p:txBody>
          <a:bodyPr>
            <a:normAutofit/>
          </a:bodyPr>
          <a:lstStyle/>
          <a:p>
            <a:r>
              <a:rPr lang="en-US" b="1" dirty="0"/>
              <a:t>I</a:t>
            </a:r>
            <a:r>
              <a:rPr lang="en-US" b="1" dirty="0" smtClean="0"/>
              <a:t>nput </a:t>
            </a:r>
            <a:r>
              <a:rPr lang="en-US" b="1" dirty="0"/>
              <a:t>and </a:t>
            </a:r>
            <a:r>
              <a:rPr lang="en-US" b="1" dirty="0" smtClean="0"/>
              <a:t>Oversight</a:t>
            </a:r>
            <a:endParaRPr lang="en-US" b="1" dirty="0"/>
          </a:p>
        </p:txBody>
      </p:sp>
    </p:spTree>
    <p:extLst>
      <p:ext uri="{BB962C8B-B14F-4D97-AF65-F5344CB8AC3E}">
        <p14:creationId xmlns:p14="http://schemas.microsoft.com/office/powerpoint/2010/main" xmlns="" val="3397089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dirty="0" smtClean="0"/>
              <a:t>Factors that affect the </a:t>
            </a:r>
            <a:r>
              <a:rPr lang="en-US" dirty="0"/>
              <a:t>rates and terms of service of private utilities in </a:t>
            </a:r>
            <a:r>
              <a:rPr lang="en-US" dirty="0" smtClean="0"/>
              <a:t>California: </a:t>
            </a:r>
          </a:p>
          <a:p>
            <a:pPr lvl="1">
              <a:buSzPct val="60000"/>
              <a:buFont typeface="Wingdings" charset="2"/>
              <a:buChar char="Ø"/>
            </a:pPr>
            <a:r>
              <a:rPr lang="en-US" sz="2400" dirty="0"/>
              <a:t>I</a:t>
            </a:r>
            <a:r>
              <a:rPr lang="en-US" sz="2400" dirty="0" smtClean="0"/>
              <a:t>ncome </a:t>
            </a:r>
            <a:r>
              <a:rPr lang="en-US" sz="2400" dirty="0"/>
              <a:t>and property </a:t>
            </a:r>
            <a:r>
              <a:rPr lang="en-US" sz="2400" dirty="0" smtClean="0"/>
              <a:t>taxes;</a:t>
            </a:r>
            <a:endParaRPr lang="en-US" sz="2400" dirty="0"/>
          </a:p>
          <a:p>
            <a:pPr lvl="1">
              <a:buSzPct val="60000"/>
              <a:buFont typeface="Wingdings" charset="2"/>
              <a:buChar char="Ø"/>
            </a:pPr>
            <a:r>
              <a:rPr lang="en-US" sz="2400" dirty="0"/>
              <a:t>D</a:t>
            </a:r>
            <a:r>
              <a:rPr lang="en-US" sz="2400" dirty="0" smtClean="0"/>
              <a:t>eveloper </a:t>
            </a:r>
            <a:r>
              <a:rPr lang="en-US" sz="2400" dirty="0"/>
              <a:t>impact </a:t>
            </a:r>
            <a:r>
              <a:rPr lang="en-US" sz="2400" dirty="0" smtClean="0"/>
              <a:t>fees;</a:t>
            </a:r>
          </a:p>
          <a:p>
            <a:pPr lvl="1">
              <a:buSzPct val="60000"/>
              <a:buFont typeface="Wingdings" charset="2"/>
              <a:buChar char="Ø"/>
            </a:pPr>
            <a:r>
              <a:rPr lang="en-US" sz="2400" dirty="0"/>
              <a:t>T</a:t>
            </a:r>
            <a:r>
              <a:rPr lang="en-US" sz="2400" dirty="0" smtClean="0"/>
              <a:t>iming and level of </a:t>
            </a:r>
            <a:r>
              <a:rPr lang="en-US" sz="2400" dirty="0"/>
              <a:t>investments in local water </a:t>
            </a:r>
            <a:r>
              <a:rPr lang="en-US" sz="2400" dirty="0" smtClean="0"/>
              <a:t>infrastructure; and</a:t>
            </a:r>
          </a:p>
          <a:p>
            <a:pPr lvl="1">
              <a:buSzPct val="60000"/>
              <a:buFont typeface="Wingdings" charset="2"/>
              <a:buChar char="Ø"/>
            </a:pPr>
            <a:r>
              <a:rPr lang="en-US" sz="2400" dirty="0" smtClean="0"/>
              <a:t>Operating </a:t>
            </a:r>
            <a:r>
              <a:rPr lang="en-US" sz="2400" dirty="0"/>
              <a:t>costs. </a:t>
            </a:r>
          </a:p>
          <a:p>
            <a:pPr>
              <a:spcBef>
                <a:spcPts val="0"/>
              </a:spcBef>
              <a:spcAft>
                <a:spcPts val="1200"/>
              </a:spcAft>
            </a:pPr>
            <a:endParaRPr lang="en-US" dirty="0" smtClean="0"/>
          </a:p>
          <a:p>
            <a:endParaRPr lang="en-US" dirty="0"/>
          </a:p>
          <a:p>
            <a:pPr lvl="0"/>
            <a:endParaRPr lang="en-US" dirty="0"/>
          </a:p>
          <a:p>
            <a:pPr marL="0" lvl="0" indent="0">
              <a:lnSpc>
                <a:spcPct val="110000"/>
              </a:lnSpc>
              <a:spcBef>
                <a:spcPts val="0"/>
              </a:spcBef>
              <a:buNone/>
            </a:pPr>
            <a:endParaRPr lang="en-US" dirty="0"/>
          </a:p>
          <a:p>
            <a:pPr marL="0" lvl="0" indent="0">
              <a:spcBef>
                <a:spcPts val="0"/>
              </a:spcBef>
              <a:buNone/>
            </a:pPr>
            <a:r>
              <a:rPr lang="en-US" dirty="0" smtClean="0"/>
              <a:t> </a:t>
            </a:r>
          </a:p>
          <a:p>
            <a:pPr lvl="0"/>
            <a:endParaRPr lang="en-US" dirty="0" smtClean="0"/>
          </a:p>
          <a:p>
            <a:pPr lvl="0"/>
            <a:endParaRPr lang="en-US" dirty="0"/>
          </a:p>
          <a:p>
            <a:pPr lvl="0"/>
            <a:endParaRPr lang="en-US" dirty="0"/>
          </a:p>
          <a:p>
            <a:pPr lvl="0">
              <a:lnSpc>
                <a:spcPct val="50000"/>
              </a:lnSpc>
            </a:pPr>
            <a:endParaRPr lang="en-US" dirty="0"/>
          </a:p>
          <a:p>
            <a:pPr lvl="0"/>
            <a:endParaRPr lang="en-US" dirty="0"/>
          </a:p>
          <a:p>
            <a:endParaRPr lang="en-US" dirty="0" smtClean="0"/>
          </a:p>
          <a:p>
            <a:endParaRPr lang="en-US" dirty="0"/>
          </a:p>
        </p:txBody>
      </p:sp>
      <p:sp>
        <p:nvSpPr>
          <p:cNvPr id="3" name="Title 2"/>
          <p:cNvSpPr>
            <a:spLocks noGrp="1"/>
          </p:cNvSpPr>
          <p:nvPr>
            <p:ph type="title"/>
          </p:nvPr>
        </p:nvSpPr>
        <p:spPr/>
        <p:txBody>
          <a:bodyPr>
            <a:normAutofit/>
          </a:bodyPr>
          <a:lstStyle/>
          <a:p>
            <a:r>
              <a:rPr lang="en-US" b="1" dirty="0" smtClean="0"/>
              <a:t>Factors that Influence Rates</a:t>
            </a:r>
            <a:endParaRPr lang="en-US" dirty="0"/>
          </a:p>
        </p:txBody>
      </p:sp>
    </p:spTree>
    <p:extLst>
      <p:ext uri="{BB962C8B-B14F-4D97-AF65-F5344CB8AC3E}">
        <p14:creationId xmlns:p14="http://schemas.microsoft.com/office/powerpoint/2010/main" xmlns="" val="1967767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Bef>
                <a:spcPts val="0"/>
              </a:spcBef>
              <a:spcAft>
                <a:spcPts val="1200"/>
              </a:spcAft>
            </a:pPr>
            <a:r>
              <a:rPr lang="en-US" sz="2600" dirty="0" smtClean="0"/>
              <a:t>Additional factors </a:t>
            </a:r>
            <a:r>
              <a:rPr lang="en-US" sz="2600" dirty="0"/>
              <a:t>that impact water </a:t>
            </a:r>
            <a:r>
              <a:rPr lang="en-US" sz="2600" dirty="0" smtClean="0"/>
              <a:t>rates:</a:t>
            </a:r>
          </a:p>
          <a:p>
            <a:pPr lvl="1">
              <a:lnSpc>
                <a:spcPct val="110000"/>
              </a:lnSpc>
              <a:spcBef>
                <a:spcPts val="0"/>
              </a:spcBef>
              <a:spcAft>
                <a:spcPts val="1200"/>
              </a:spcAft>
              <a:buSzPct val="60000"/>
              <a:buFont typeface="Wingdings" charset="2"/>
              <a:buChar char="Ø"/>
            </a:pPr>
            <a:r>
              <a:rPr lang="en-US" sz="2600" dirty="0" smtClean="0"/>
              <a:t>the </a:t>
            </a:r>
            <a:r>
              <a:rPr lang="en-US" sz="2600" dirty="0"/>
              <a:t>physical condition of the water system’s components</a:t>
            </a:r>
            <a:r>
              <a:rPr lang="en-US" sz="2600" dirty="0" smtClean="0"/>
              <a:t>;</a:t>
            </a:r>
          </a:p>
          <a:p>
            <a:pPr lvl="1">
              <a:spcBef>
                <a:spcPts val="0"/>
              </a:spcBef>
              <a:spcAft>
                <a:spcPts val="1200"/>
              </a:spcAft>
              <a:buSzPct val="60000"/>
              <a:buFont typeface="Wingdings" charset="2"/>
              <a:buChar char="Ø"/>
            </a:pPr>
            <a:r>
              <a:rPr lang="en-US" sz="2600" dirty="0" smtClean="0"/>
              <a:t>the </a:t>
            </a:r>
            <a:r>
              <a:rPr lang="en-US" sz="2600" dirty="0"/>
              <a:t>quality of the water and the extent of treatment required to meet regional, state and federal regulations</a:t>
            </a:r>
            <a:r>
              <a:rPr lang="en-US" sz="2600" dirty="0" smtClean="0"/>
              <a:t>;</a:t>
            </a:r>
          </a:p>
          <a:p>
            <a:pPr lvl="1">
              <a:spcBef>
                <a:spcPts val="0"/>
              </a:spcBef>
              <a:spcAft>
                <a:spcPts val="1200"/>
              </a:spcAft>
              <a:buSzPct val="60000"/>
              <a:buFont typeface="Wingdings" charset="2"/>
              <a:buChar char="Ø"/>
            </a:pPr>
            <a:r>
              <a:rPr lang="en-US" sz="2600" dirty="0" smtClean="0"/>
              <a:t>the </a:t>
            </a:r>
            <a:r>
              <a:rPr lang="en-US" sz="2600" dirty="0"/>
              <a:t>level of existing and needed investment; </a:t>
            </a:r>
            <a:r>
              <a:rPr lang="en-US" sz="2600" dirty="0" smtClean="0"/>
              <a:t>and</a:t>
            </a:r>
          </a:p>
          <a:p>
            <a:pPr lvl="1">
              <a:spcBef>
                <a:spcPts val="0"/>
              </a:spcBef>
              <a:buSzPct val="60000"/>
              <a:buFont typeface="Wingdings" charset="2"/>
              <a:buChar char="Ø"/>
            </a:pPr>
            <a:r>
              <a:rPr lang="en-US" sz="2600" dirty="0" smtClean="0"/>
              <a:t> </a:t>
            </a:r>
            <a:r>
              <a:rPr lang="en-US" sz="2600" dirty="0"/>
              <a:t>geographic location.</a:t>
            </a:r>
          </a:p>
          <a:p>
            <a:pPr>
              <a:spcBef>
                <a:spcPts val="0"/>
              </a:spcBef>
            </a:pPr>
            <a:endParaRPr lang="en-US" dirty="0"/>
          </a:p>
        </p:txBody>
      </p:sp>
      <p:sp>
        <p:nvSpPr>
          <p:cNvPr id="3" name="Title 2"/>
          <p:cNvSpPr>
            <a:spLocks noGrp="1"/>
          </p:cNvSpPr>
          <p:nvPr>
            <p:ph type="title"/>
          </p:nvPr>
        </p:nvSpPr>
        <p:spPr/>
        <p:txBody>
          <a:bodyPr>
            <a:normAutofit/>
          </a:bodyPr>
          <a:lstStyle/>
          <a:p>
            <a:r>
              <a:rPr lang="en-US" b="1" dirty="0"/>
              <a:t>Factors that Influence Rates</a:t>
            </a:r>
            <a:endParaRPr lang="en-US" dirty="0"/>
          </a:p>
        </p:txBody>
      </p:sp>
    </p:spTree>
    <p:extLst>
      <p:ext uri="{BB962C8B-B14F-4D97-AF65-F5344CB8AC3E}">
        <p14:creationId xmlns:p14="http://schemas.microsoft.com/office/powerpoint/2010/main" xmlns="" val="4030632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a:t>All water providers </a:t>
            </a:r>
            <a:r>
              <a:rPr lang="en-US" sz="2800" dirty="0" smtClean="0"/>
              <a:t>must </a:t>
            </a:r>
            <a:r>
              <a:rPr lang="en-US" sz="2800" dirty="0"/>
              <a:t>make system improvements in order to provide a reliable supply of water and to meet increasingly stringent water quality standards. </a:t>
            </a:r>
            <a:endParaRPr lang="en-US" sz="2800" dirty="0" smtClean="0"/>
          </a:p>
          <a:p>
            <a:pPr lvl="0"/>
            <a:r>
              <a:rPr lang="en-US" sz="2800" dirty="0" smtClean="0"/>
              <a:t>These </a:t>
            </a:r>
            <a:r>
              <a:rPr lang="en-US" sz="2800" dirty="0"/>
              <a:t>system improvements, together with the ongoing costs of utility operations, continue to affect water rates</a:t>
            </a:r>
            <a:r>
              <a:rPr lang="en-US" sz="2800" dirty="0" smtClean="0"/>
              <a:t>.</a:t>
            </a:r>
            <a:endParaRPr lang="en-US" sz="2800" dirty="0"/>
          </a:p>
        </p:txBody>
      </p:sp>
      <p:sp>
        <p:nvSpPr>
          <p:cNvPr id="3" name="Title 2"/>
          <p:cNvSpPr>
            <a:spLocks noGrp="1"/>
          </p:cNvSpPr>
          <p:nvPr>
            <p:ph type="title"/>
          </p:nvPr>
        </p:nvSpPr>
        <p:spPr/>
        <p:txBody>
          <a:bodyPr>
            <a:normAutofit/>
          </a:bodyPr>
          <a:lstStyle/>
          <a:p>
            <a:r>
              <a:rPr lang="en-US" b="1" dirty="0"/>
              <a:t>Factors that Influence Rates</a:t>
            </a:r>
            <a:endParaRPr lang="en-US" dirty="0"/>
          </a:p>
        </p:txBody>
      </p:sp>
    </p:spTree>
    <p:extLst>
      <p:ext uri="{BB962C8B-B14F-4D97-AF65-F5344CB8AC3E}">
        <p14:creationId xmlns:p14="http://schemas.microsoft.com/office/powerpoint/2010/main" xmlns="" val="3136268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spcBef>
                <a:spcPts val="0"/>
              </a:spcBef>
              <a:spcAft>
                <a:spcPts val="1200"/>
              </a:spcAft>
            </a:pPr>
            <a:r>
              <a:rPr lang="en-US" sz="3200" dirty="0"/>
              <a:t>Water treatment and distribution infrastructure may be owned privately, but the actual water is owned or controlled publicly. A private water utility may also be a publicly traded corporation whose owners are its common stockholders</a:t>
            </a:r>
            <a:r>
              <a:rPr lang="en-US" sz="3200" dirty="0" smtClean="0"/>
              <a:t>.</a:t>
            </a:r>
            <a:endParaRPr lang="en-US" sz="3200" dirty="0"/>
          </a:p>
          <a:p>
            <a:pPr marL="0" indent="0">
              <a:buNone/>
            </a:pPr>
            <a:endParaRPr lang="en-US" dirty="0"/>
          </a:p>
        </p:txBody>
      </p:sp>
      <p:sp>
        <p:nvSpPr>
          <p:cNvPr id="3" name="Title 2"/>
          <p:cNvSpPr>
            <a:spLocks noGrp="1"/>
          </p:cNvSpPr>
          <p:nvPr>
            <p:ph type="title"/>
          </p:nvPr>
        </p:nvSpPr>
        <p:spPr/>
        <p:txBody>
          <a:bodyPr>
            <a:normAutofit/>
          </a:bodyPr>
          <a:lstStyle/>
          <a:p>
            <a:r>
              <a:rPr lang="en-US" b="1" dirty="0" smtClean="0"/>
              <a:t>The Facts</a:t>
            </a:r>
            <a:endParaRPr lang="en-US" dirty="0"/>
          </a:p>
        </p:txBody>
      </p:sp>
    </p:spTree>
    <p:extLst>
      <p:ext uri="{BB962C8B-B14F-4D97-AF65-F5344CB8AC3E}">
        <p14:creationId xmlns:p14="http://schemas.microsoft.com/office/powerpoint/2010/main" xmlns="" val="3478053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Investor-owned water utilities that have multiple service areas can often offer cost savings by centralizing and sharing the costs of certain services, such as engineering, water quality testing, and administrative services.</a:t>
            </a:r>
          </a:p>
          <a:p>
            <a:endParaRPr lang="en-US" dirty="0"/>
          </a:p>
        </p:txBody>
      </p:sp>
      <p:sp>
        <p:nvSpPr>
          <p:cNvPr id="3" name="Title 2"/>
          <p:cNvSpPr>
            <a:spLocks noGrp="1"/>
          </p:cNvSpPr>
          <p:nvPr>
            <p:ph type="title"/>
          </p:nvPr>
        </p:nvSpPr>
        <p:spPr/>
        <p:txBody>
          <a:bodyPr>
            <a:noAutofit/>
          </a:bodyPr>
          <a:lstStyle/>
          <a:p>
            <a:r>
              <a:rPr lang="en-US" b="1" dirty="0" smtClean="0"/>
              <a:t>The Facts</a:t>
            </a:r>
            <a:endParaRPr lang="en-US" dirty="0"/>
          </a:p>
        </p:txBody>
      </p:sp>
    </p:spTree>
    <p:extLst>
      <p:ext uri="{BB962C8B-B14F-4D97-AF65-F5344CB8AC3E}">
        <p14:creationId xmlns:p14="http://schemas.microsoft.com/office/powerpoint/2010/main" xmlns="" val="3368032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dirty="0" smtClean="0"/>
              <a:t>A 2005 UC Santa Barbara study found that among water providers in the Thousand Oaks area,  </a:t>
            </a:r>
            <a:r>
              <a:rPr lang="en-US" b="1" dirty="0" smtClean="0"/>
              <a:t>private </a:t>
            </a:r>
            <a:r>
              <a:rPr lang="en-US" b="1" dirty="0"/>
              <a:t>water utilities tended to have more efficient and less costly operations. </a:t>
            </a:r>
            <a:endParaRPr lang="en-US" b="1" dirty="0" smtClean="0"/>
          </a:p>
          <a:p>
            <a:pPr lvl="0"/>
            <a:r>
              <a:rPr lang="en-US" dirty="0" smtClean="0"/>
              <a:t>Municipal </a:t>
            </a:r>
            <a:r>
              <a:rPr lang="en-US" dirty="0"/>
              <a:t>water suppliers tended to have lower rates, due in large part to tax-exempt financing, no income or property taxes, and other similar advantages not available to private utility providers.</a:t>
            </a:r>
          </a:p>
          <a:p>
            <a:pPr marL="0" indent="0">
              <a:buNone/>
            </a:pPr>
            <a:endParaRPr lang="en-US" dirty="0"/>
          </a:p>
        </p:txBody>
      </p:sp>
      <p:sp>
        <p:nvSpPr>
          <p:cNvPr id="3" name="Title 2"/>
          <p:cNvSpPr>
            <a:spLocks noGrp="1"/>
          </p:cNvSpPr>
          <p:nvPr>
            <p:ph type="title"/>
          </p:nvPr>
        </p:nvSpPr>
        <p:spPr/>
        <p:txBody>
          <a:bodyPr>
            <a:normAutofit/>
          </a:bodyPr>
          <a:lstStyle/>
          <a:p>
            <a:r>
              <a:rPr lang="en-US" b="1" dirty="0" smtClean="0"/>
              <a:t>The Facts</a:t>
            </a:r>
            <a:endParaRPr lang="en-US" dirty="0"/>
          </a:p>
        </p:txBody>
      </p:sp>
    </p:spTree>
    <p:extLst>
      <p:ext uri="{BB962C8B-B14F-4D97-AF65-F5344CB8AC3E}">
        <p14:creationId xmlns:p14="http://schemas.microsoft.com/office/powerpoint/2010/main" xmlns="" val="420313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444</TotalTime>
  <Words>359</Words>
  <Application>Microsoft Office PowerPoint</Application>
  <PresentationFormat>On-screen Show (4:3)</PresentationFormat>
  <Paragraphs>45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Waveform</vt:lpstr>
      <vt:lpstr>Rate-Making</vt:lpstr>
      <vt:lpstr>Input and Oversight</vt:lpstr>
      <vt:lpstr>Factors that Influence Rates</vt:lpstr>
      <vt:lpstr>Factors that Influence Rates</vt:lpstr>
      <vt:lpstr>Factors that Influence Rates</vt:lpstr>
      <vt:lpstr>The Facts</vt:lpstr>
      <vt:lpstr>The Facts</vt:lpstr>
      <vt:lpstr>The Facts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Steven C Flint</dc:creator>
  <cp:lastModifiedBy>IN Communications</cp:lastModifiedBy>
  <cp:revision>42</cp:revision>
  <dcterms:created xsi:type="dcterms:W3CDTF">2012-11-30T00:07:57Z</dcterms:created>
  <dcterms:modified xsi:type="dcterms:W3CDTF">2013-07-10T22:23:54Z</dcterms:modified>
</cp:coreProperties>
</file>