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6"/>
  </p:notesMasterIdLst>
  <p:sldIdLst>
    <p:sldId id="257" r:id="rId2"/>
    <p:sldId id="262" r:id="rId3"/>
    <p:sldId id="259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590" autoAdjust="0"/>
  </p:normalViewPr>
  <p:slideViewPr>
    <p:cSldViewPr snapToGrid="0" snapToObjects="1">
      <p:cViewPr>
        <p:scale>
          <a:sx n="72" d="100"/>
          <a:sy n="72" d="100"/>
        </p:scale>
        <p:origin x="-2802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184A2-ABBD-7844-9C52-9C9B4E887DA2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939A-875D-0E4D-935D-3A7726FDA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6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939A-875D-0E4D-935D-3A7726FDA5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33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Content Placeholder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28600" y="4358838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0FE9C968-8F37-D346-A2DE-934D8331AD5E}" type="datetimeFigureOut">
              <a:rPr lang="en-US" smtClean="0"/>
              <a:pPr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file://localhost/Users/kendallflint/Documents/Water%20Images/water-drop-icon11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Users/kendallflint/Documents/California%20Water%20Association/Tool%20Kit/Final%20Tool%20Kit%20Documents/face%20cube_4Nov2011.ti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67" r="4067"/>
          <a:stretch/>
        </p:blipFill>
        <p:spPr bwMode="auto">
          <a:xfrm>
            <a:off x="140115" y="336711"/>
            <a:ext cx="2382777" cy="1109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834532" y="228600"/>
            <a:ext cx="7082957" cy="1450829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4532" y="338328"/>
            <a:ext cx="6852268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CF5266-4E09-5743-819E-EC7148AC1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1824466"/>
            <a:ext cx="7408333" cy="430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2" descr="Vertical graphic"/>
          <p:cNvPicPr>
            <a:picLocks noChangeAspect="1" noChangeArrowheads="1"/>
          </p:cNvPicPr>
          <p:nvPr userDrawn="1"/>
        </p:nvPicPr>
        <p:blipFill>
          <a:blip r:embed="rId14"/>
          <a:srcRect l="11331" t="4723" r="11700" b="87291"/>
          <a:stretch>
            <a:fillRect/>
          </a:stretch>
        </p:blipFill>
        <p:spPr bwMode="auto">
          <a:xfrm>
            <a:off x="7256964" y="6165850"/>
            <a:ext cx="16605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face cube_4Nov2011.tif" descr="/Users/kendallflint/Documents/California Water Association/Tool Kit/Final Tool Kit Documents/face cube_4Nov2011.tif"/>
          <p:cNvPicPr>
            <a:picLocks noChangeAspect="1"/>
          </p:cNvPicPr>
          <p:nvPr userDrawn="1"/>
        </p:nvPicPr>
        <p:blipFill rotWithShape="1">
          <a:blip r:embed="rId15" r:link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89" b="18787"/>
          <a:stretch/>
        </p:blipFill>
        <p:spPr>
          <a:xfrm>
            <a:off x="7820484" y="6165850"/>
            <a:ext cx="543631" cy="547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7" r:link="rId18"/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dallflint/Documents/Water%20Images/water-drop-icon11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dallflint/Documents/Water%20Images/water-drop-icon11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endallflint/Documents/Water%20Images/water-drop-icon11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Public-Private Partnerships</a:t>
            </a:r>
            <a:endParaRPr lang="en-US" sz="48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California Water Association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5251" b="-15251"/>
          <a:stretch/>
        </p:blipFill>
        <p:spPr bwMode="auto">
          <a:xfrm>
            <a:off x="251481" y="5382025"/>
            <a:ext cx="2945837" cy="164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187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/>
              <a:t>1 in of 4 people in the US receive </a:t>
            </a:r>
            <a:r>
              <a:rPr lang="en-US" dirty="0"/>
              <a:t>water service from a privately owned water utility or a municipal utility operating under a public-private partnership</a:t>
            </a:r>
            <a:r>
              <a:rPr lang="en-US" dirty="0" smtClean="0"/>
              <a:t>. 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Blip>
                <a:blip r:embed="rId2" r:link="rId3"/>
              </a:buBlip>
            </a:pPr>
            <a:r>
              <a:rPr lang="en-US" dirty="0"/>
              <a:t>W</a:t>
            </a:r>
            <a:r>
              <a:rPr lang="en-US" dirty="0" smtClean="0"/>
              <a:t>hether water service </a:t>
            </a:r>
            <a:r>
              <a:rPr lang="en-US" dirty="0"/>
              <a:t>is provided by municipally </a:t>
            </a:r>
            <a:r>
              <a:rPr lang="en-US" dirty="0" smtClean="0"/>
              <a:t>   owned </a:t>
            </a:r>
            <a:r>
              <a:rPr lang="en-US" dirty="0"/>
              <a:t>and operated utilities, privately owned and operated utilities or public-private partnerships, the </a:t>
            </a:r>
            <a:r>
              <a:rPr lang="en-US" b="1" dirty="0"/>
              <a:t>ultimate control of the water itself stays in public hands.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endParaRPr lang="en-US" dirty="0" smtClean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 lvl="0"/>
            <a:endParaRPr lang="en-US" dirty="0"/>
          </a:p>
          <a:p>
            <a:pPr lvl="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lvl="0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The Facts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1021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Blip>
                <a:blip r:embed="rId2" r:link="rId3"/>
              </a:buBlip>
            </a:pPr>
            <a:r>
              <a:rPr lang="en-US" dirty="0" smtClean="0"/>
              <a:t>Private </a:t>
            </a:r>
            <a:r>
              <a:rPr lang="en-US" dirty="0"/>
              <a:t>water companies own nearly 16 percent of the nation’s community water systems, and around 2,000 government entities contract with private companies to provide water and/or wastewater service in a public-private partnership</a:t>
            </a:r>
            <a:r>
              <a:rPr lang="en-US" dirty="0" smtClean="0"/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Blip>
                <a:blip r:embed="rId2" r:link="rId3"/>
              </a:buBlip>
            </a:pPr>
            <a:r>
              <a:rPr lang="en-US" dirty="0"/>
              <a:t>Contracts for public-private  partnerships are renewed at an average rate of 93 percent, underscoring the satisfaction with the resulting </a:t>
            </a:r>
            <a:r>
              <a:rPr lang="en-US" dirty="0" smtClean="0"/>
              <a:t>services.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>
              <a:lnSpc>
                <a:spcPct val="50000"/>
              </a:lnSpc>
            </a:pP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b="1" dirty="0" smtClean="0"/>
              <a:t>The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28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Blip>
                <a:blip r:embed="rId2" r:link="rId3"/>
              </a:buBlip>
            </a:pPr>
            <a:r>
              <a:rPr lang="en-US" dirty="0" smtClean="0"/>
              <a:t>All </a:t>
            </a:r>
            <a:r>
              <a:rPr lang="en-US" dirty="0"/>
              <a:t>water utilities are subject to extensive government oversight, which establishes and enforces health and environmental regulations while also making long-term water resource allocation </a:t>
            </a:r>
            <a:r>
              <a:rPr lang="en-US" dirty="0" smtClean="0"/>
              <a:t>decisions.</a:t>
            </a:r>
            <a:endParaRPr lang="en-US" dirty="0"/>
          </a:p>
          <a:p>
            <a:pPr lvl="0">
              <a:spcBef>
                <a:spcPts val="0"/>
              </a:spcBef>
              <a:buBlip>
                <a:blip r:embed="rId2" r:link="rId3"/>
              </a:buBlip>
            </a:pPr>
            <a:r>
              <a:rPr lang="en-US" dirty="0"/>
              <a:t>No matter what the model — public or </a:t>
            </a:r>
            <a:r>
              <a:rPr lang="en-US" dirty="0" smtClean="0"/>
              <a:t>private</a:t>
            </a:r>
            <a:r>
              <a:rPr lang="en-US" dirty="0"/>
              <a:t> </a:t>
            </a:r>
            <a:r>
              <a:rPr lang="en-US" dirty="0" smtClean="0"/>
              <a:t>—the </a:t>
            </a:r>
            <a:r>
              <a:rPr lang="en-US" dirty="0"/>
              <a:t>true cost of </a:t>
            </a:r>
            <a:r>
              <a:rPr lang="en-US" dirty="0" smtClean="0"/>
              <a:t>service drives water rates, </a:t>
            </a:r>
            <a:r>
              <a:rPr lang="en-US" dirty="0"/>
              <a:t>and the largest contributing factor </a:t>
            </a:r>
            <a:r>
              <a:rPr lang="en-US" dirty="0" smtClean="0"/>
              <a:t>is capital investment</a:t>
            </a:r>
            <a:r>
              <a:rPr lang="en-US" dirty="0"/>
              <a:t> needed to ensure reliable service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The Facts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628321" y="3986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80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437</TotalTime>
  <Words>183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Waveform</vt:lpstr>
      <vt:lpstr>Public-Private Partnerships</vt:lpstr>
      <vt:lpstr>The Facts</vt:lpstr>
      <vt:lpstr>The Facts</vt:lpstr>
      <vt:lpstr>The Facts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Steven C Flint</dc:creator>
  <cp:lastModifiedBy>IN Communications</cp:lastModifiedBy>
  <cp:revision>41</cp:revision>
  <dcterms:created xsi:type="dcterms:W3CDTF">2012-11-30T00:07:57Z</dcterms:created>
  <dcterms:modified xsi:type="dcterms:W3CDTF">2013-07-10T22:24:21Z</dcterms:modified>
</cp:coreProperties>
</file>