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590" autoAdjust="0"/>
  </p:normalViewPr>
  <p:slideViewPr>
    <p:cSldViewPr snapToGrid="0" snapToObjects="1">
      <p:cViewPr>
        <p:scale>
          <a:sx n="72" d="100"/>
          <a:sy n="72" d="100"/>
        </p:scale>
        <p:origin x="-275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184A2-ABBD-7844-9C52-9C9B4E887DA2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2939A-875D-0E4D-935D-3A7726FDA5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264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2939A-875D-0E4D-935D-3A7726FDA5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33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FE9C968-8F37-D346-A2DE-934D8331AD5E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FE9C968-8F37-D346-A2DE-934D8331AD5E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FE9C968-8F37-D346-A2DE-934D8331AD5E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Content Placeholder 3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-15251" b="-15251"/>
          <a:stretch/>
        </p:blipFill>
        <p:spPr bwMode="auto">
          <a:xfrm>
            <a:off x="228600" y="4358838"/>
            <a:ext cx="2945837" cy="164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FE9C968-8F37-D346-A2DE-934D8331AD5E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FE9C968-8F37-D346-A2DE-934D8331AD5E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FE9C968-8F37-D346-A2DE-934D8331AD5E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FE9C968-8F37-D346-A2DE-934D8331AD5E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FE9C968-8F37-D346-A2DE-934D8331AD5E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FE9C968-8F37-D346-A2DE-934D8331AD5E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localhost/Users/kendallflint/Documents/Water%20Images/water-drop-icon11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3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4067" r="4067"/>
          <a:stretch/>
        </p:blipFill>
        <p:spPr bwMode="auto">
          <a:xfrm>
            <a:off x="140115" y="336711"/>
            <a:ext cx="2382777" cy="11098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1834532" y="228600"/>
            <a:ext cx="7090011" cy="145082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4532" y="338328"/>
            <a:ext cx="6852268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CF5266-4E09-5743-819E-EC7148AC1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1824466"/>
            <a:ext cx="7408333" cy="4301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2" descr="Vertical graphic"/>
          <p:cNvPicPr>
            <a:picLocks noChangeAspect="1" noChangeArrowheads="1"/>
          </p:cNvPicPr>
          <p:nvPr userDrawn="1"/>
        </p:nvPicPr>
        <p:blipFill>
          <a:blip r:embed="rId14"/>
          <a:srcRect l="11331" t="4723" r="11700" b="87291"/>
          <a:stretch>
            <a:fillRect/>
          </a:stretch>
        </p:blipFill>
        <p:spPr bwMode="auto">
          <a:xfrm>
            <a:off x="7256964" y="6165850"/>
            <a:ext cx="166052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Tx/>
        <a:buBlip>
          <a:blip r:embed="rId15" r:link="rId16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Tx/>
        <a:buBlip>
          <a:blip r:embed="rId15" r:link="rId16"/>
        </a:buBlip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Investment in Water Infrastructure</a:t>
            </a:r>
            <a:endParaRPr lang="en-US" sz="60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California Water Association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-15251" b="-15251"/>
          <a:stretch/>
        </p:blipFill>
        <p:spPr bwMode="auto">
          <a:xfrm>
            <a:off x="251481" y="5382025"/>
            <a:ext cx="2945837" cy="164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41876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600" dirty="0"/>
              <a:t>Many of the nation’s water and sewer systems include infrastructure that dates back to the early 1900s. </a:t>
            </a:r>
            <a:endParaRPr lang="en-US" sz="2600" dirty="0" smtClean="0"/>
          </a:p>
          <a:p>
            <a:pPr lvl="0"/>
            <a:r>
              <a:rPr lang="en-US" sz="2600" dirty="0" smtClean="0"/>
              <a:t>Even more </a:t>
            </a:r>
            <a:r>
              <a:rPr lang="en-US" sz="2600" dirty="0"/>
              <a:t>recent systems that were built </a:t>
            </a:r>
            <a:r>
              <a:rPr lang="en-US" sz="2600" dirty="0" smtClean="0"/>
              <a:t>with </a:t>
            </a:r>
            <a:r>
              <a:rPr lang="en-US" sz="2600" dirty="0"/>
              <a:t>federal funds during the 1970s now need upgrading or </a:t>
            </a:r>
            <a:r>
              <a:rPr lang="en-US" sz="2600" dirty="0" smtClean="0"/>
              <a:t>replacing.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en-US" sz="900" dirty="0" smtClean="0"/>
          </a:p>
          <a:p>
            <a:r>
              <a:rPr lang="en-US" sz="2600" dirty="0"/>
              <a:t>Currently, </a:t>
            </a:r>
            <a:r>
              <a:rPr lang="en-US" sz="2600" dirty="0" smtClean="0"/>
              <a:t>85% of </a:t>
            </a:r>
            <a:r>
              <a:rPr lang="en-US" sz="2600" dirty="0"/>
              <a:t>water systems are operated by </a:t>
            </a:r>
            <a:r>
              <a:rPr lang="en-US" sz="2600" dirty="0" smtClean="0"/>
              <a:t>cities </a:t>
            </a:r>
            <a:r>
              <a:rPr lang="en-US" sz="2600" dirty="0"/>
              <a:t>and other government entities, most of </a:t>
            </a:r>
            <a:r>
              <a:rPr lang="en-US" sz="2600" dirty="0" smtClean="0"/>
              <a:t>which are facing declining </a:t>
            </a:r>
            <a:r>
              <a:rPr lang="en-US" sz="2600" dirty="0"/>
              <a:t>property tax revenue. 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remaining </a:t>
            </a:r>
            <a:r>
              <a:rPr lang="en-US" sz="2600" dirty="0" smtClean="0"/>
              <a:t>15% </a:t>
            </a:r>
            <a:r>
              <a:rPr lang="en-US" sz="2600" dirty="0"/>
              <a:t>are owned and operated by investor-owned utilities.</a:t>
            </a:r>
          </a:p>
          <a:p>
            <a:pPr lvl="0"/>
            <a:endParaRPr lang="en-US" dirty="0"/>
          </a:p>
          <a:p>
            <a:pPr lvl="0">
              <a:lnSpc>
                <a:spcPct val="50000"/>
              </a:lnSpc>
              <a:spcBef>
                <a:spcPts val="0"/>
              </a:spcBef>
            </a:pPr>
            <a:endParaRPr lang="en-US" dirty="0"/>
          </a:p>
          <a:p>
            <a:pPr lvl="0"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Investment in Water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47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 2010, nearly 87 percent of city finance officers reported declining revenues and that their cities were less able to meet fiscal needs than in previous years.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900" dirty="0"/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While the nation’s infrastructure has been deteriorating, during </a:t>
            </a:r>
            <a:r>
              <a:rPr lang="en-US" dirty="0"/>
              <a:t>the last three decades, </a:t>
            </a:r>
            <a:r>
              <a:rPr lang="en-US" dirty="0" smtClean="0"/>
              <a:t>standards </a:t>
            </a:r>
            <a:r>
              <a:rPr lang="en-US" dirty="0"/>
              <a:t>governing drinking water quality </a:t>
            </a:r>
            <a:r>
              <a:rPr lang="en-US" dirty="0" smtClean="0"/>
              <a:t>have become more stringent. Many </a:t>
            </a:r>
            <a:r>
              <a:rPr lang="en-US" dirty="0"/>
              <a:t>water systems require improved technologies and upgraded </a:t>
            </a:r>
            <a:r>
              <a:rPr lang="en-US" dirty="0" smtClean="0"/>
              <a:t>infrastructure to </a:t>
            </a:r>
            <a:r>
              <a:rPr lang="en-US" dirty="0"/>
              <a:t>meet </a:t>
            </a:r>
            <a:r>
              <a:rPr lang="en-US" dirty="0" smtClean="0"/>
              <a:t>these higher standards.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800" dirty="0" smtClean="0"/>
              <a:t> 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>
              <a:lnSpc>
                <a:spcPct val="50000"/>
              </a:lnSpc>
            </a:pPr>
            <a:endParaRPr lang="en-US" dirty="0"/>
          </a:p>
          <a:p>
            <a:pPr lvl="0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Investment in Water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4011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Key water industry experts are increasingly recommending a revamped role for the national government regarding water infrastructure investments, as well </a:t>
            </a:r>
            <a:r>
              <a:rPr lang="en-US" b="1" dirty="0"/>
              <a:t>as increased partnerships with the private </a:t>
            </a:r>
            <a:r>
              <a:rPr lang="en-US" b="1" dirty="0" smtClean="0"/>
              <a:t>sector. </a:t>
            </a:r>
            <a:br>
              <a:rPr lang="en-US" b="1" dirty="0" smtClean="0"/>
            </a:br>
            <a:endParaRPr lang="en-US" b="1" dirty="0" smtClean="0"/>
          </a:p>
          <a:p>
            <a:pPr lvl="0">
              <a:spcBef>
                <a:spcPts val="0"/>
              </a:spcBef>
            </a:pPr>
            <a:r>
              <a:rPr lang="en-US" dirty="0" smtClean="0"/>
              <a:t>Such </a:t>
            </a:r>
            <a:r>
              <a:rPr lang="en-US" dirty="0"/>
              <a:t>partnerships can assist communities by providing capital needed to upgrade </a:t>
            </a:r>
            <a:r>
              <a:rPr lang="en-US" dirty="0" smtClean="0"/>
              <a:t>infrastructure.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Investment in Water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6447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As an example of a private-public partnership, a </a:t>
            </a:r>
            <a:r>
              <a:rPr lang="en-US" dirty="0"/>
              <a:t>town with limited financial and staffing resources can contract its system to a private water utility</a:t>
            </a:r>
            <a:r>
              <a:rPr lang="en-US" dirty="0" smtClean="0"/>
              <a:t>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utility can offer greater economies of scale in its services by providing better management, </a:t>
            </a:r>
            <a:r>
              <a:rPr lang="en-US" dirty="0" smtClean="0"/>
              <a:t>improved </a:t>
            </a:r>
            <a:r>
              <a:rPr lang="en-US" dirty="0"/>
              <a:t>technologies, access to capital, emergency response and ultimately a more cost-effective water </a:t>
            </a:r>
            <a:r>
              <a:rPr lang="en-US" dirty="0" smtClean="0"/>
              <a:t>system.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Investment in Water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134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N</a:t>
            </a:r>
            <a:r>
              <a:rPr lang="en-US" sz="2800" dirty="0" smtClean="0"/>
              <a:t>umerous </a:t>
            </a:r>
            <a:r>
              <a:rPr lang="en-US" sz="2800" dirty="0"/>
              <a:t>surveys indicate that governments traditionally realize cost savings of </a:t>
            </a:r>
            <a:r>
              <a:rPr lang="en-US" sz="2800" dirty="0" smtClean="0"/>
              <a:t>20% to 50% when </a:t>
            </a:r>
            <a:r>
              <a:rPr lang="en-US" sz="2800" dirty="0"/>
              <a:t>the private sector is involved in providing services. </a:t>
            </a:r>
          </a:p>
          <a:p>
            <a:pPr lvl="0"/>
            <a:r>
              <a:rPr lang="en-US" sz="2800" dirty="0" smtClean="0"/>
              <a:t>A water </a:t>
            </a:r>
            <a:r>
              <a:rPr lang="en-US" sz="2800" dirty="0"/>
              <a:t>system that costs a town $1 million to operate may only cost a water utility $800,000.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Investment in Water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96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459</TotalTime>
  <Words>306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Investment in Water Infrastructure</vt:lpstr>
      <vt:lpstr>Investment in Water Infrastructure</vt:lpstr>
      <vt:lpstr>Investment in Water Infrastructure</vt:lpstr>
      <vt:lpstr>Investment in Water Infrastructure</vt:lpstr>
      <vt:lpstr>Investment in Water Infrastructure</vt:lpstr>
      <vt:lpstr>Investment in Water Infrastructure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Steven C Flint</dc:creator>
  <cp:lastModifiedBy>IN Communications</cp:lastModifiedBy>
  <cp:revision>45</cp:revision>
  <dcterms:created xsi:type="dcterms:W3CDTF">2012-11-30T00:07:57Z</dcterms:created>
  <dcterms:modified xsi:type="dcterms:W3CDTF">2013-07-10T22:24:13Z</dcterms:modified>
</cp:coreProperties>
</file>