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90" autoAdjust="0"/>
  </p:normalViewPr>
  <p:slideViewPr>
    <p:cSldViewPr snapToGrid="0" snapToObjects="1">
      <p:cViewPr>
        <p:scale>
          <a:sx n="72" d="100"/>
          <a:sy n="72" d="100"/>
        </p:scale>
        <p:origin x="-275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4A2-ABBD-7844-9C52-9C9B4E887DA2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939A-875D-0E4D-935D-3A7726FDA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939A-875D-0E4D-935D-3A7726FDA5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28600" y="4358838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file://localhost/Users/kendallflint/Documents/Water%20Images/water-drop-icon11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Users/kendallflint/Documents/California%20Water%20Association/Tool%20Kit/Final%20Tool%20Kit%20Documents/face%20cube_4Nov2011.t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67" r="4067"/>
          <a:stretch/>
        </p:blipFill>
        <p:spPr bwMode="auto">
          <a:xfrm>
            <a:off x="140115" y="336711"/>
            <a:ext cx="2382777" cy="110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34532" y="228600"/>
            <a:ext cx="7115830" cy="147983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4532" y="338328"/>
            <a:ext cx="685226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24466"/>
            <a:ext cx="7408333" cy="430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2" descr="Vertical graphic"/>
          <p:cNvPicPr>
            <a:picLocks noChangeAspect="1" noChangeArrowheads="1"/>
          </p:cNvPicPr>
          <p:nvPr userDrawn="1"/>
        </p:nvPicPr>
        <p:blipFill>
          <a:blip r:embed="rId14"/>
          <a:srcRect l="11331" t="4723" r="11700" b="87291"/>
          <a:stretch>
            <a:fillRect/>
          </a:stretch>
        </p:blipFill>
        <p:spPr bwMode="auto">
          <a:xfrm>
            <a:off x="7256964" y="6165850"/>
            <a:ext cx="16605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face cube_4Nov2011.tif" descr="/Users/kendallflint/Documents/California Water Association/Tool Kit/Final Tool Kit Documents/face cube_4Nov2011.tif"/>
          <p:cNvPicPr>
            <a:picLocks noChangeAspect="1"/>
          </p:cNvPicPr>
          <p:nvPr userDrawn="1"/>
        </p:nvPicPr>
        <p:blipFill rotWithShape="1"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 b="18787"/>
          <a:stretch/>
        </p:blipFill>
        <p:spPr>
          <a:xfrm>
            <a:off x="7820484" y="6165850"/>
            <a:ext cx="543631" cy="547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Customer Service and Satisfaction</a:t>
            </a:r>
            <a:endParaRPr lang="en-US" sz="6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California Water Association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51481" y="5382025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87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Privately </a:t>
            </a:r>
            <a:r>
              <a:rPr lang="en-US" sz="2800" dirty="0"/>
              <a:t>owned and operated water </a:t>
            </a:r>
            <a:r>
              <a:rPr lang="en-US" sz="2800" dirty="0" smtClean="0"/>
              <a:t>utilities, or Investor-Owned have </a:t>
            </a:r>
            <a:r>
              <a:rPr lang="en-US" sz="2800" dirty="0"/>
              <a:t>successfully served the water supply needs of American communities for more than 150 years.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0">
              <a:spcBef>
                <a:spcPts val="0"/>
              </a:spcBef>
            </a:pPr>
            <a:r>
              <a:rPr lang="en-US" sz="2800" dirty="0"/>
              <a:t>The fact that more than 93 percent of public-private partnerships are renewed annually indicates that that the vast majority of customers are satisfied with the service provided by investor-owned water service. providers.</a:t>
            </a:r>
          </a:p>
          <a:p>
            <a:pPr lvl="0">
              <a:spcBef>
                <a:spcPts val="0"/>
              </a:spcBef>
            </a:pPr>
            <a:endParaRPr lang="en-US" sz="2800" dirty="0" smtClean="0"/>
          </a:p>
          <a:p>
            <a:pPr lvl="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Customer Service and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20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dirty="0"/>
              <a:t>municipalities work in tandem with IOUs, the end result is likely to be more efficiency and a better value for customers</a:t>
            </a: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IOUs promote water efficiency and environmentally sound business practices. As water providers, they understand the responsibility entrusted to them for delivering an essential and limited resource</a:t>
            </a:r>
          </a:p>
          <a:p>
            <a:pPr lvl="0">
              <a:lnSpc>
                <a:spcPct val="50000"/>
              </a:lnSpc>
            </a:pP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Customer Service and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78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IOUs </a:t>
            </a:r>
            <a:r>
              <a:rPr lang="en-US" dirty="0" smtClean="0"/>
              <a:t>promote </a:t>
            </a:r>
            <a:r>
              <a:rPr lang="en-US" dirty="0"/>
              <a:t>water efficiency and environmentally sound business practices. </a:t>
            </a:r>
            <a:endParaRPr lang="en-US" dirty="0" smtClean="0"/>
          </a:p>
          <a:p>
            <a:pPr lvl="0"/>
            <a:r>
              <a:rPr lang="en-US" dirty="0" smtClean="0"/>
              <a:t>As </a:t>
            </a:r>
            <a:r>
              <a:rPr lang="en-US" dirty="0"/>
              <a:t>water providers, they understand the responsibility entrusted to them for delivering an essential and limited </a:t>
            </a:r>
            <a:r>
              <a:rPr lang="en-US" dirty="0" smtClean="0"/>
              <a:t>resource.</a:t>
            </a:r>
          </a:p>
          <a:p>
            <a:pPr marL="0" lvl="0" indent="0">
              <a:lnSpc>
                <a:spcPct val="50000"/>
              </a:lnSpc>
              <a:buNone/>
            </a:pPr>
            <a:endParaRPr lang="en-US" dirty="0"/>
          </a:p>
          <a:p>
            <a:pPr lvl="0"/>
            <a:r>
              <a:rPr lang="en-US" dirty="0" smtClean="0"/>
              <a:t>IOUs implement best management practices to </a:t>
            </a:r>
            <a:r>
              <a:rPr lang="en-US" dirty="0"/>
              <a:t>minimize waste</a:t>
            </a:r>
            <a:r>
              <a:rPr lang="en-US" dirty="0" smtClean="0"/>
              <a:t>, maximize </a:t>
            </a:r>
            <a:r>
              <a:rPr lang="en-US" dirty="0"/>
              <a:t>human resources and </a:t>
            </a:r>
            <a:r>
              <a:rPr lang="en-US" dirty="0" smtClean="0"/>
              <a:t>increase productivity.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Customer Service and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51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A public</a:t>
            </a:r>
            <a:r>
              <a:rPr lang="en-US" sz="2800" dirty="0"/>
              <a:t>-private water system works to the customer’s advantage, with the private partner taking on virtually all of the risk, and the municipality and customer taking on very little</a:t>
            </a:r>
            <a:r>
              <a:rPr lang="en-US" sz="2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Customer Service and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11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451</TotalTime>
  <Words>178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Customer Service and Satisfaction</vt:lpstr>
      <vt:lpstr>Customer Service and Satisfaction</vt:lpstr>
      <vt:lpstr>Customer Service and Satisfaction</vt:lpstr>
      <vt:lpstr>Customer Service and Satisfaction</vt:lpstr>
      <vt:lpstr>Customer Service and Satisfaction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Steven C Flint</dc:creator>
  <cp:lastModifiedBy>IN Communications</cp:lastModifiedBy>
  <cp:revision>44</cp:revision>
  <dcterms:created xsi:type="dcterms:W3CDTF">2012-11-30T00:07:57Z</dcterms:created>
  <dcterms:modified xsi:type="dcterms:W3CDTF">2013-07-10T22:23:46Z</dcterms:modified>
</cp:coreProperties>
</file>